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83" r:id="rId2"/>
    <p:sldId id="278" r:id="rId3"/>
    <p:sldId id="279" r:id="rId4"/>
    <p:sldId id="297" r:id="rId5"/>
    <p:sldId id="291" r:id="rId6"/>
    <p:sldId id="289" r:id="rId7"/>
    <p:sldId id="295" r:id="rId8"/>
    <p:sldId id="272" r:id="rId9"/>
    <p:sldId id="294" r:id="rId10"/>
    <p:sldId id="296" r:id="rId11"/>
    <p:sldId id="259" r:id="rId12"/>
    <p:sldId id="276" r:id="rId13"/>
    <p:sldId id="262" r:id="rId14"/>
    <p:sldId id="263" r:id="rId15"/>
    <p:sldId id="284" r:id="rId16"/>
    <p:sldId id="265" r:id="rId17"/>
    <p:sldId id="264" r:id="rId18"/>
    <p:sldId id="267" r:id="rId19"/>
    <p:sldId id="285" r:id="rId20"/>
    <p:sldId id="268" r:id="rId21"/>
    <p:sldId id="282" r:id="rId22"/>
    <p:sldId id="286" r:id="rId23"/>
    <p:sldId id="288" r:id="rId24"/>
    <p:sldId id="293" r:id="rId25"/>
    <p:sldId id="287" r:id="rId26"/>
    <p:sldId id="281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4149" autoAdjust="0"/>
    <p:restoredTop sz="94590" autoAdjust="0"/>
  </p:normalViewPr>
  <p:slideViewPr>
    <p:cSldViewPr>
      <p:cViewPr varScale="1">
        <p:scale>
          <a:sx n="75" d="100"/>
          <a:sy n="75" d="100"/>
        </p:scale>
        <p:origin x="-12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11D71-090B-476C-8BD9-E6D3213F820E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2B7BB-5F02-408C-B79D-DE1496B1C2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14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B7BB-5F02-408C-B79D-DE1496B1C21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4962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B7BB-5F02-408C-B79D-DE1496B1C219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0100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B7BB-5F02-408C-B79D-DE1496B1C219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5386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B7BB-5F02-408C-B79D-DE1496B1C219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380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E724F0C-7E88-4C15-A181-B4E6A1199D66}" type="datetimeFigureOut">
              <a:rPr lang="hu-HU" smtClean="0"/>
              <a:t>2016.01.19.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5148923-56D9-4D8D-A33B-7F6178783AFC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40717">
        <p:randomBar dir="vert"/>
      </p:transition>
    </mc:Choice>
    <mc:Fallback xmlns="">
      <p:transition spd="slow" advClick="0" advTm="40717">
        <p:randomBar dir="vert"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wma"/><Relationship Id="rId7" Type="http://schemas.openxmlformats.org/officeDocument/2006/relationships/image" Target="../media/image3.gif"/><Relationship Id="rId2" Type="http://schemas.microsoft.com/office/2007/relationships/media" Target="../media/media1.wm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audio" Target="../media/media3.wma"/><Relationship Id="rId7" Type="http://schemas.openxmlformats.org/officeDocument/2006/relationships/image" Target="../media/image73.jpeg"/><Relationship Id="rId2" Type="http://schemas.microsoft.com/office/2007/relationships/media" Target="../media/media3.wma"/><Relationship Id="rId1" Type="http://schemas.openxmlformats.org/officeDocument/2006/relationships/tags" Target="../tags/tag5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2.jpeg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91.jpg"/><Relationship Id="rId11" Type="http://schemas.openxmlformats.org/officeDocument/2006/relationships/image" Target="../media/image4.png"/><Relationship Id="rId5" Type="http://schemas.openxmlformats.org/officeDocument/2006/relationships/image" Target="../media/image90.png"/><Relationship Id="rId10" Type="http://schemas.openxmlformats.org/officeDocument/2006/relationships/image" Target="../media/image95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jp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9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0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91.jp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ma"/><Relationship Id="rId7" Type="http://schemas.openxmlformats.org/officeDocument/2006/relationships/image" Target="../media/image4.png"/><Relationship Id="rId2" Type="http://schemas.microsoft.com/office/2007/relationships/media" Target="../media/media6.wma"/><Relationship Id="rId1" Type="http://schemas.openxmlformats.org/officeDocument/2006/relationships/tags" Target="../tags/tag8.xml"/><Relationship Id="rId6" Type="http://schemas.openxmlformats.org/officeDocument/2006/relationships/image" Target="../media/image113.gif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354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252190"/>
            <a:ext cx="3240360" cy="3042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2701080" y="5410200"/>
            <a:ext cx="323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 smtClean="0"/>
              <a:t>2000-2015</a:t>
            </a:r>
            <a:endParaRPr lang="hu-HU" sz="4400" b="1" dirty="0"/>
          </a:p>
        </p:txBody>
      </p:sp>
      <p:pic>
        <p:nvPicPr>
          <p:cNvPr id="5" name="Picture 2" descr="C:\Users\Kati\AppData\Local\Temp\KOFA_logo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4420" y="1528864"/>
            <a:ext cx="352839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06_jo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38012" y="602128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642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0" advClick="0" advTm="10694">
        <p:randomBar dir="vert"/>
      </p:transition>
    </mc:Choice>
    <mc:Fallback>
      <p:transition spd="slow" advClick="0" advTm="10694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3768" y="678141"/>
            <a:ext cx="3756033" cy="1143000"/>
          </a:xfrm>
        </p:spPr>
        <p:txBody>
          <a:bodyPr>
            <a:noAutofit/>
          </a:bodyPr>
          <a:lstStyle/>
          <a:p>
            <a:pPr algn="ctr"/>
            <a:r>
              <a:rPr lang="hu-HU" sz="4000" dirty="0" smtClean="0">
                <a:latin typeface="Monotype Corsiva" panose="03010101010201010101" pitchFamily="66" charset="0"/>
              </a:rPr>
              <a:t>1998. A kezdetek</a:t>
            </a:r>
            <a:br>
              <a:rPr lang="hu-HU" sz="4000" dirty="0" smtClean="0">
                <a:latin typeface="Monotype Corsiva" panose="03010101010201010101" pitchFamily="66" charset="0"/>
              </a:rPr>
            </a:br>
            <a:r>
              <a:rPr lang="hu-HU" sz="4000" dirty="0" smtClean="0">
                <a:latin typeface="Monotype Corsiva" panose="03010101010201010101" pitchFamily="66" charset="0"/>
              </a:rPr>
              <a:t> kezdete</a:t>
            </a:r>
            <a:endParaRPr lang="hu-HU" sz="4000" dirty="0"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2348880"/>
            <a:ext cx="8227766" cy="4401593"/>
          </a:xfrm>
        </p:spPr>
        <p:txBody>
          <a:bodyPr>
            <a:normAutofit fontScale="77500" lnSpcReduction="20000"/>
          </a:bodyPr>
          <a:lstStyle/>
          <a:p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1998-ban egy szemétszedés alkalmával vetődött fel a gondolat, ha már úgyis összejövünk 10-15-en mások szemetét szedni, akkor alakíthatnánk egy Egyesületet is. </a:t>
            </a:r>
          </a:p>
          <a:p>
            <a:endParaRPr lang="hu-H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Károlyi Mihálynak </a:t>
            </a:r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köszönhetően, ez nemcsak beszélgetés szinten maradt, hanem tett is követte. </a:t>
            </a:r>
          </a:p>
          <a:p>
            <a:endParaRPr lang="hu-H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összes procedúra </a:t>
            </a:r>
            <a:r>
              <a:rPr lang="hu-H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2000. 12. 29-ig </a:t>
            </a:r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tartott. Ettől a naptól vagyunk hivatalosan is Hernádi Környezetvédő és Faluszépítő Egyesület.</a:t>
            </a:r>
          </a:p>
          <a:p>
            <a:endParaRPr lang="hu-H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Ezalatt a 15 év alatt nagyon sok minden történt Egyesületünkkel és velünk egyaránt.</a:t>
            </a:r>
          </a:p>
          <a:p>
            <a:endParaRPr lang="hu-H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kezdeti 10 fő volt már 32 is, jelenleg 20-an vagyunk.</a:t>
            </a:r>
          </a:p>
          <a:p>
            <a:endParaRPr lang="hu-HU" dirty="0"/>
          </a:p>
        </p:txBody>
      </p:sp>
      <p:pic>
        <p:nvPicPr>
          <p:cNvPr id="4" name="Tartalom hely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269" y="241529"/>
            <a:ext cx="2688299" cy="2016224"/>
          </a:xfrm>
          <a:prstGeom prst="ellipse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71271"/>
            <a:ext cx="2232248" cy="1756740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597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777">
        <p:randomBar dir="vert"/>
      </p:transition>
    </mc:Choice>
    <mc:Fallback>
      <p:transition spd="slow" advClick="0" advTm="25777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" presetClass="entr" presetSubtype="4" accel="333" decel="66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accel="333" decel="66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accel="333" decel="66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accel="333" decel="66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accel="333" decel="66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498648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hu-HU" sz="4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4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Ebből az időből nem sok képünk maradt, faültetésről, </a:t>
            </a:r>
            <a:b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parlagfű kaszálásról, amelyeket </a:t>
            </a:r>
            <a:b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Varga Lászlónak</a:t>
            </a:r>
            <a: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4Falu újság akkori főszerkesztőjének köszönhetünk.</a:t>
            </a:r>
            <a:endParaRPr lang="hu-H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4665307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895" y="2636912"/>
            <a:ext cx="4545293" cy="3408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699792" y="404664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1998-2004 között.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9175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1448">
        <p:randomBar dir="vert"/>
      </p:transition>
    </mc:Choice>
    <mc:Fallback>
      <p:transition spd="slow" advClick="0" advTm="21448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idx="1"/>
          </p:nvPr>
        </p:nvSpPr>
        <p:spPr>
          <a:xfrm>
            <a:off x="1475656" y="692696"/>
            <a:ext cx="7211144" cy="1713091"/>
          </a:xfrm>
        </p:spPr>
        <p:txBody>
          <a:bodyPr>
            <a:normAutofit fontScale="90000" lnSpcReduction="20000"/>
          </a:bodyPr>
          <a:lstStyle/>
          <a:p>
            <a:pPr algn="ctr"/>
            <a:r>
              <a:rPr lang="hu-HU" sz="4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2004-től </a:t>
            </a:r>
            <a:r>
              <a:rPr lang="hu-HU" sz="4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elnökváltás volt.</a:t>
            </a:r>
            <a:r>
              <a:rPr lang="hu-HU" sz="4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hu-HU" sz="4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hu-H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Nemcsak elnököt váltottunk, </a:t>
            </a:r>
            <a:r>
              <a:rPr lang="hu-H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hanem 2005-ben logót is, </a:t>
            </a:r>
            <a:br>
              <a:rPr lang="hu-H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100" b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</a:t>
            </a:r>
            <a:r>
              <a:rPr lang="hu-HU" sz="31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1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</a:t>
            </a:r>
            <a:r>
              <a:rPr lang="hu-H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jóvoltából, amit köszönünk neki. </a:t>
            </a:r>
            <a:r>
              <a:rPr lang="hu-HU" sz="2200" b="0" dirty="0" smtClean="0">
                <a:solidFill>
                  <a:schemeClr val="tx1"/>
                </a:solidFill>
              </a:rPr>
              <a:t/>
            </a:r>
            <a:br>
              <a:rPr lang="hu-HU" sz="2200" b="0" dirty="0" smtClean="0">
                <a:solidFill>
                  <a:schemeClr val="tx1"/>
                </a:solidFill>
              </a:rPr>
            </a:br>
            <a:r>
              <a:rPr lang="hu-HU" b="0" dirty="0">
                <a:solidFill>
                  <a:schemeClr val="tx1"/>
                </a:solidFill>
              </a:rPr>
              <a:t/>
            </a:r>
            <a:br>
              <a:rPr lang="hu-HU" b="0" dirty="0">
                <a:solidFill>
                  <a:schemeClr val="tx1"/>
                </a:solidFill>
              </a:rPr>
            </a:br>
            <a:endParaRPr lang="hu-HU" b="0" dirty="0">
              <a:solidFill>
                <a:schemeClr val="tx1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53525" y="2405787"/>
            <a:ext cx="86669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kezdeti szemétszedést új feladatokkal bővítettük, amivel színesítettük nemcsak Egyesületünk életét, hanem még több feladatba vontuk be a lakosságot. Megnyertünk magunknak óvodástól nyugdíjasig minden korosztályt, amire nagyon büszkék vagyunk, mert így sokkal szebb és tisztább lett községünk. </a:t>
            </a:r>
          </a:p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Aki egyszer részt vesz a rendezvényünkön, az teljesen másként áll a környezetéhez</a:t>
            </a:r>
            <a:endParaRPr lang="hu-H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525" y="4415874"/>
            <a:ext cx="294481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190" y="4306336"/>
            <a:ext cx="2914650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3677" y="4306336"/>
            <a:ext cx="3084513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684" y="332656"/>
            <a:ext cx="1940198" cy="189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12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637">
        <p:randomBar dir="vert"/>
      </p:transition>
    </mc:Choice>
    <mc:Fallback>
      <p:transition spd="slow" advClick="0" advTm="25637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 txBox="1">
            <a:spLocks/>
          </p:cNvSpPr>
          <p:nvPr/>
        </p:nvSpPr>
        <p:spPr>
          <a:xfrm>
            <a:off x="179512" y="1340768"/>
            <a:ext cx="5976664" cy="5688632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de mondhatnám azt is, hogy 17.</a:t>
            </a: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szemét és, parlagfű szedésen kívül virágot, fákat ültettünk, pályázatokat írtunk ki és kiírt pályázatokat nyertünk, így gyarapodott Egyesületünk vagyona. </a:t>
            </a: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Sok sikert könyvelhetünk el, de igyekeztünk mindig, és igyekszünk még továbbra is a falu szépítésén és környezetünk védelmén dolgozni</a:t>
            </a:r>
            <a:r>
              <a:rPr lang="hu-HU" sz="2200" dirty="0" smtClean="0"/>
              <a:t>.</a:t>
            </a:r>
          </a:p>
          <a:p>
            <a:endParaRPr lang="hu-HU" dirty="0" smtClean="0"/>
          </a:p>
          <a:p>
            <a:endParaRPr lang="hu-HU" dirty="0" smtClean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3741" y="4319842"/>
            <a:ext cx="3096343" cy="2322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églalap 8"/>
          <p:cNvSpPr/>
          <p:nvPr/>
        </p:nvSpPr>
        <p:spPr>
          <a:xfrm>
            <a:off x="327302" y="694437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b="1" dirty="0">
                <a:latin typeface="Monotype Corsiva" panose="03010101010201010101" pitchFamily="66" charset="0"/>
              </a:rPr>
              <a:t>Eredményes 15 év áll mögöttünk</a:t>
            </a:r>
            <a:endParaRPr lang="hu-HU" sz="3600" dirty="0">
              <a:latin typeface="Monotype Corsiva" panose="03010101010201010101" pitchFamily="66" charset="0"/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733" y="4319842"/>
            <a:ext cx="3096344" cy="2322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63" y="2348880"/>
            <a:ext cx="2876367" cy="215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Kép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001" y="271049"/>
            <a:ext cx="2918229" cy="2139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731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258">
        <p:randomBar dir="vert"/>
      </p:transition>
    </mc:Choice>
    <mc:Fallback>
      <p:transition spd="slow" advClick="0" advTm="25258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75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0611" y="404664"/>
            <a:ext cx="6192688" cy="850106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Programjaink röviden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22937"/>
            <a:ext cx="6545347" cy="529254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Gyűjtöttük a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parlagfüvet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Rengeteg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illegális hulladéklerakót számoltunk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 a Közút KHT segítségével. </a:t>
            </a: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Elkezdtük 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konténeres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fenyőfák bérbeadását. </a:t>
            </a: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Jártuk és járjuk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természetet, hol gyalog,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hol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kerékpárral.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Gyűjtjük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veszélyes hulladékot.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Lomtalanítunk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Önkormányzattal és akkor még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Remondis-sal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most a NHSZ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OKÖT-tel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közösen.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Rajzoltatunk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óvodásokkal,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iskolásokkal.</a:t>
            </a:r>
          </a:p>
          <a:p>
            <a:pPr algn="just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576" y="426368"/>
            <a:ext cx="2267744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454" y="4672201"/>
            <a:ext cx="2591046" cy="1943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2276872"/>
            <a:ext cx="3043810" cy="228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0690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826">
        <p:randomBar dir="vert"/>
      </p:transition>
    </mc:Choice>
    <mc:Fallback>
      <p:transition spd="slow" advClick="0" advTm="25826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6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76672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hu-H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További Programok</a:t>
            </a:r>
            <a:endParaRPr lang="hu-HU" sz="4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554583"/>
            <a:ext cx="6912768" cy="5117145"/>
          </a:xfrm>
        </p:spPr>
        <p:txBody>
          <a:bodyPr>
            <a:normAutofit/>
          </a:bodyPr>
          <a:lstStyle/>
          <a:p>
            <a:pPr algn="just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Gyűjtetjük a papírt, PET palackot, fém dobozt. </a:t>
            </a:r>
          </a:p>
          <a:p>
            <a:pPr algn="just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Ünnepeljük május 1-ét és az Állatok Világnapját.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Részt veszünk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gyermeknapon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falunapon, </a:t>
            </a:r>
          </a:p>
          <a:p>
            <a:pPr lvl="1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gasztronómiai rendezvényen, </a:t>
            </a:r>
          </a:p>
          <a:p>
            <a:pPr lvl="1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falumikuláson, </a:t>
            </a:r>
          </a:p>
          <a:p>
            <a:pPr lvl="1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falukarácsonyon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Programjainkat világnapokhoz igazítottuk így emlékezünk meg a hozzánk közelálló eseményekről. </a:t>
            </a:r>
          </a:p>
          <a:p>
            <a:pPr lvl="1"/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2866" y="836712"/>
            <a:ext cx="2837572" cy="213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4353" y="2693726"/>
            <a:ext cx="1864951" cy="2487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9304" y="4581128"/>
            <a:ext cx="2784696" cy="20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15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6564">
        <p:randomBar dir="vert"/>
      </p:transition>
    </mc:Choice>
    <mc:Fallback>
      <p:transition spd="slow" advClick="0" advTm="26564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019675" cy="1471617"/>
          </a:xfrm>
        </p:spPr>
        <p:txBody>
          <a:bodyPr>
            <a:noAutofit/>
          </a:bodyPr>
          <a:lstStyle/>
          <a:p>
            <a:pPr algn="ctr"/>
            <a:r>
              <a:rPr lang="hu-HU" sz="28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+mn-lt"/>
                <a:cs typeface="Times New Roman" panose="02020603050405020304" pitchFamily="18" charset="0"/>
              </a:rPr>
            </a:br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Új időszámítás, új programok. </a:t>
            </a:r>
            <a:b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Évről évre bővülnek, változnak</a:t>
            </a:r>
            <a:r>
              <a:rPr lang="hu-HU" sz="200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  <a:r>
              <a:rPr lang="hu-HU" sz="2400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hu-HU" sz="2400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hu-HU" sz="24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190" y="2024969"/>
            <a:ext cx="61891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Önkormányzat által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kialakított szelektív hulladékgyűjtő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szigetekről igyekeztünk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lakosságot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tájékoztatni, és felhívni a figyelmüket a szelektív gyűjtés fontosságára. </a:t>
            </a: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Elindult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„Tapossa laposra”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mozgalom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„Tiszta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udvar, rendes ház”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díj,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amelyet 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legszebb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 lehetett elnyerni.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210" y="3943714"/>
            <a:ext cx="3118702" cy="2339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210" y="1700808"/>
            <a:ext cx="2897818" cy="2173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533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6721">
        <p:randomBar dir="vert"/>
      </p:transition>
    </mc:Choice>
    <mc:Fallback>
      <p:transition spd="slow" advClick="0" advTm="36721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18" y="1276472"/>
            <a:ext cx="61206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Föld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Napján falut takarítottunk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Madarak és Fák Napján fát ültettünk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túrákat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szerveztünk a természetbe.</a:t>
            </a:r>
          </a:p>
          <a:p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Május 1-én nyársaltunk.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Környezetvédelmi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Világnapon a gyereknaphoz kapcsolódva vetélkedőt rendeztünk a gyerekek között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Takarítási Világnapon ismét takarítottuk az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utcákat.</a:t>
            </a:r>
          </a:p>
          <a:p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Földünkért Világnapján rajzversenyeket írtunk ki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iskolásoknak, vagy kerékpár túrákat szerveztünk</a:t>
            </a:r>
          </a:p>
          <a:p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Állatok Világnapján vagy rajzot, vagy újrahasznosított anyagokból műveket kérünk.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720" y="2420888"/>
            <a:ext cx="27686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116" y="4475448"/>
            <a:ext cx="2843808" cy="2132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doboz 5"/>
          <p:cNvSpPr txBox="1"/>
          <p:nvPr/>
        </p:nvSpPr>
        <p:spPr>
          <a:xfrm>
            <a:off x="1187624" y="560293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latin typeface="Monotype Corsiva" panose="03010101010201010101" pitchFamily="66" charset="0"/>
              </a:rPr>
              <a:t>Világnapok</a:t>
            </a:r>
            <a:endParaRPr lang="hu-HU" sz="4000" dirty="0">
              <a:latin typeface="Monotype Corsiva" panose="03010101010201010101" pitchFamily="66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260648"/>
            <a:ext cx="3103893" cy="232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ati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42720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9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820">
        <p:randomBar dir="vert"/>
      </p:transition>
    </mc:Choice>
    <mc:Fallback>
      <p:transition spd="slow" advClick="0" advTm="2582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  <p:extLst mod="1">
    <p:ext uri="{E180D4A7-C9FB-4DFB-919C-405C955672EB}">
      <p14:showEvtLst xmlns:p14="http://schemas.microsoft.com/office/powerpoint/2010/main">
        <p14:playEvt time="1016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67399" y="2651727"/>
            <a:ext cx="50223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Ezek a programok mára tovább bővültek. </a:t>
            </a:r>
          </a:p>
          <a:p>
            <a:pPr algn="ctr"/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Rengeteg van belőlük, a teljesség igénye nélkül megpróbálok néhányat bemutatni,</a:t>
            </a:r>
          </a:p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a15 év anyagát, 15 percben összefoglalni.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034" y="4675158"/>
            <a:ext cx="2699792" cy="202484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246146"/>
            <a:ext cx="2555776" cy="191683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086" y="4351122"/>
            <a:ext cx="3131840" cy="234888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239797"/>
            <a:ext cx="2459765" cy="184482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5028" y="239797"/>
            <a:ext cx="2679683" cy="200976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4086" y="4345442"/>
            <a:ext cx="3336540" cy="25024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2492896"/>
            <a:ext cx="1912822" cy="143461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1927919"/>
            <a:ext cx="219370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76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3253">
        <p:randomBar dir="vert"/>
      </p:transition>
    </mc:Choice>
    <mc:Fallback>
      <p:transition spd="slow" advClick="0" advTm="23253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30" y="1584539"/>
            <a:ext cx="2955899" cy="2214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Kati\Desktop\bemutatohozképek\2004.10.23.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319" y="3877805"/>
            <a:ext cx="3944127" cy="2958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Kati\Desktop\bemutatohozképek\akadályvers.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1270" y="162880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126" name="Picture 6" descr="C:\Users\Kati\Desktop\bemutatohozképek\akadályvers.ebédre várva 2004.09.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0075" y="1608403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Kati\Desktop\bemutatohozképek\Mint a kis fecskék, a jó megérdemelt ebéd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4365104"/>
            <a:ext cx="4032448" cy="2316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446856" y="358541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Óvoda utcába fasort ültettünk 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2004-ben. A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gyerekeknek akadályversenyt 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rendeztünk, paprikás krumpli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ebéddel</a:t>
            </a:r>
            <a:r>
              <a:rPr lang="hu-HU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910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574">
        <p:randomBar dir="vert"/>
      </p:transition>
    </mc:Choice>
    <mc:Fallback>
      <p:transition spd="slow" advClick="0" advTm="25574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17" y="1988840"/>
            <a:ext cx="3155289" cy="2366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243432" y="831613"/>
            <a:ext cx="8505032" cy="1143000"/>
          </a:xfrm>
        </p:spPr>
        <p:txBody>
          <a:bodyPr>
            <a:noAutofit/>
          </a:bodyPr>
          <a:lstStyle/>
          <a:p>
            <a:pPr algn="ctr"/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Veszélyes hulladékot vettünk át, parlagfüvet szedtünk, pályázatoknak köszönhetően már nem régi kaszával szabadultunk meg a parlagfűtől, hanem motoros fűkaszával és kistraktorral. A Föld napján nemcsak szemetet szedtünk, hanem a Búcsú térre, közelebb a fákhoz vizet is vezettettünk</a:t>
            </a:r>
            <a:r>
              <a:rPr lang="hu-HU" sz="2000" dirty="0" smtClean="0">
                <a:solidFill>
                  <a:schemeClr val="tx1"/>
                </a:solidFill>
              </a:rPr>
              <a:t>.</a:t>
            </a:r>
            <a:endParaRPr lang="hu-HU" sz="2000" dirty="0">
              <a:solidFill>
                <a:schemeClr val="tx1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1971619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5606" y="1971619"/>
            <a:ext cx="2695848" cy="2021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9595" y="4163653"/>
            <a:ext cx="3199904" cy="2399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4163653"/>
            <a:ext cx="3487936" cy="2615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382180"/>
            <a:ext cx="257175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0547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6281">
        <p:randomBar dir="vert"/>
      </p:transition>
    </mc:Choice>
    <mc:Fallback>
      <p:transition spd="slow" advClick="0" advTm="26281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3059" y="908720"/>
            <a:ext cx="8363272" cy="706090"/>
          </a:xfrm>
        </p:spPr>
        <p:txBody>
          <a:bodyPr>
            <a:noAutofit/>
          </a:bodyPr>
          <a:lstStyle/>
          <a:p>
            <a:pPr algn="ctr"/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Kezdtük gyűjteni a PET palackot. Tujákat ültettünk az iskolaudvar kerítése mellé, gyűjtöttük a parlagfüvet, kint voltunk a gyermeknapon, falunapon. </a:t>
            </a:r>
            <a:endParaRPr lang="hu-H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1743164"/>
            <a:ext cx="2611737" cy="195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7" y="4328005"/>
            <a:ext cx="3227851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3" y="1407093"/>
            <a:ext cx="2190684" cy="292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1407093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6367" y="3891393"/>
            <a:ext cx="2143125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492" y="4077072"/>
            <a:ext cx="2843808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609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695">
        <p:randomBar dir="vert"/>
      </p:transition>
    </mc:Choice>
    <mc:Fallback>
      <p:transition spd="slow" advClick="0" advTm="25695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6744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Madarak és Fák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Napján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a Föld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Napján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mindig megleptük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Nyugdíjasok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Napközi Otthonában lévőket.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óvodások műsorral, virágültetéssel, mi udvartakarítással kedveskedtünk nekik.</a:t>
            </a:r>
            <a:endParaRPr lang="hu-H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71" y="1772816"/>
            <a:ext cx="2924143" cy="2193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160" y="3858386"/>
            <a:ext cx="3261883" cy="244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7182" y="162880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4208966"/>
            <a:ext cx="3515883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024" y="1772816"/>
            <a:ext cx="3543303" cy="265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948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587">
        <p:randomBar dir="vert"/>
      </p:transition>
    </mc:Choice>
    <mc:Fallback>
      <p:transition spd="slow" advClick="0" advTm="25587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34634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101" y="220785"/>
            <a:ext cx="3659899" cy="2744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4169232"/>
            <a:ext cx="3275856" cy="245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7968" y="1538863"/>
            <a:ext cx="2951510" cy="2853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893695"/>
            <a:ext cx="3762164" cy="2821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zövegdoboz 9"/>
          <p:cNvSpPr txBox="1"/>
          <p:nvPr/>
        </p:nvSpPr>
        <p:spPr>
          <a:xfrm>
            <a:off x="395536" y="3212976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Virágültetés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948264" y="3397642"/>
            <a:ext cx="1979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műsor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836365" y="5246653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Nyugdíjas Napközi Otthon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94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369">
        <p:randomBar dir="vert"/>
      </p:transition>
    </mc:Choice>
    <mc:Fallback>
      <p:transition spd="slow" advClick="0" advTm="25369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2895" y="574916"/>
            <a:ext cx="8657050" cy="56207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Első  rajzpályázat óvodásoknak a Művelődési Házban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30" y="1488929"/>
            <a:ext cx="2945301" cy="2208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5" y="1522852"/>
            <a:ext cx="2950662" cy="221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9034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E:\kofaegy\honlapra\DSCF16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400" y="-75438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84" y="1142314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953" y="3907504"/>
            <a:ext cx="274779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7310" y="4433108"/>
            <a:ext cx="3081536" cy="231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117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3176">
        <p:randomBar dir="vert"/>
      </p:transition>
    </mc:Choice>
    <mc:Fallback>
      <p:transition spd="slow" advClick="0" advTm="23176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25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5116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Parlagfüvet szedtünk, majd a legtöbbet gyűjtőt megjutalmaztuk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118972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577" y="1555056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0332" y="3645024"/>
            <a:ext cx="4187767" cy="314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348" y="3956720"/>
            <a:ext cx="3563311" cy="267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709" y="1149350"/>
            <a:ext cx="3035300" cy="227965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" name="kat3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499" y="601960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641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749">
        <p:randomBar dir="vert"/>
      </p:transition>
    </mc:Choice>
    <mc:Fallback>
      <p:transition spd="slow" advClick="0" advTm="25749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  <p:extLst mod="1">
    <p:ext uri="{E180D4A7-C9FB-4DFB-919C-405C955672EB}">
      <p14:showEvtLst xmlns:p14="http://schemas.microsoft.com/office/powerpoint/2010/main">
        <p14:playEvt time="2015" objId="3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57968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Pályázat iskolásoknak, falunap, gyermeknap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9" y="1244870"/>
            <a:ext cx="3270420" cy="245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" y="3697685"/>
            <a:ext cx="3445520" cy="2584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1383412"/>
            <a:ext cx="1989422" cy="2735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1019" y="4086285"/>
            <a:ext cx="3222460" cy="2416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6407" y="4221088"/>
            <a:ext cx="2717110" cy="2309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4405" y="1335531"/>
            <a:ext cx="3711612" cy="2783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045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4082">
        <p:randomBar dir="vert"/>
      </p:transition>
    </mc:Choice>
    <mc:Fallback>
      <p:transition spd="slow" advClick="0" advTm="24082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70142" y="336966"/>
            <a:ext cx="3888432" cy="953852"/>
          </a:xfrm>
        </p:spPr>
        <p:txBody>
          <a:bodyPr>
            <a:normAutofit/>
          </a:bodyPr>
          <a:lstStyle/>
          <a:p>
            <a:pPr algn="ctr"/>
            <a:r>
              <a:rPr lang="hu-HU" sz="3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Gyermeknap</a:t>
            </a:r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, 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519124"/>
            <a:ext cx="3593373" cy="2695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866639"/>
            <a:ext cx="3927165" cy="2945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7121" y="336966"/>
            <a:ext cx="3600400" cy="27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506" y="2922975"/>
            <a:ext cx="3035829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3789040"/>
            <a:ext cx="3563888" cy="267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4509120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335" y="4273848"/>
            <a:ext cx="3402124" cy="2551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églalap 2"/>
          <p:cNvSpPr/>
          <p:nvPr/>
        </p:nvSpPr>
        <p:spPr>
          <a:xfrm>
            <a:off x="6804248" y="3037266"/>
            <a:ext cx="21932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latin typeface="Monotype Corsiva" panose="03010101010201010101" pitchFamily="66" charset="0"/>
              </a:rPr>
              <a:t>Környezetvédelmi </a:t>
            </a:r>
            <a:endParaRPr lang="hu-HU" sz="2400" b="1" dirty="0" smtClean="0">
              <a:latin typeface="Monotype Corsiva" panose="03010101010201010101" pitchFamily="66" charset="0"/>
            </a:endParaRPr>
          </a:p>
          <a:p>
            <a:pPr algn="ctr"/>
            <a:r>
              <a:rPr lang="hu-HU" sz="2400" b="1" dirty="0" smtClean="0">
                <a:latin typeface="Monotype Corsiva" panose="03010101010201010101" pitchFamily="66" charset="0"/>
              </a:rPr>
              <a:t>Világnap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169154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6191">
        <p:randomBar dir="vert"/>
      </p:transition>
    </mc:Choice>
    <mc:Fallback>
      <p:transition spd="slow" advClick="0" advTm="26191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12968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2009-től ismét új időszámítás kezdődött, mert elkészült a honlapunk. </a:t>
            </a:r>
            <a:r>
              <a:rPr lang="hu-HU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www.faluszepito.hu</a:t>
            </a:r>
            <a:endParaRPr lang="hu-HU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3624" y="1772816"/>
            <a:ext cx="8229600" cy="5682067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2009-től képek, cikkek, események szerepelnek honlapunkon, így ott figyelemmel kísérhetik, hogy milyen programunk lesz vagy milyen volt.</a:t>
            </a:r>
          </a:p>
          <a:p>
            <a:pPr algn="just"/>
            <a:endParaRPr lang="hu-HU" dirty="0"/>
          </a:p>
          <a:p>
            <a:pPr algn="just"/>
            <a:endParaRPr lang="hu-HU" dirty="0" smtClean="0"/>
          </a:p>
          <a:p>
            <a:pPr algn="just"/>
            <a:endParaRPr lang="hu-HU" dirty="0"/>
          </a:p>
          <a:p>
            <a:pPr algn="just"/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3038080"/>
            <a:ext cx="6586838" cy="37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94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6672">
        <p:randomBar dir="vert"/>
      </p:transition>
    </mc:Choice>
    <mc:Fallback>
      <p:transition spd="slow" advClick="0" advTm="36672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solidFill>
                  <a:srgbClr val="FF0000"/>
                </a:solidFill>
              </a:rPr>
              <a:t/>
            </a:r>
            <a:br>
              <a:rPr lang="hu-HU" dirty="0">
                <a:solidFill>
                  <a:srgbClr val="FF0000"/>
                </a:solidFill>
              </a:rPr>
            </a:br>
            <a:r>
              <a:rPr lang="hu-HU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Születésnapok:</a:t>
            </a:r>
            <a:endParaRPr lang="hu-HU" dirty="0"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7386" y="836712"/>
            <a:ext cx="9041451" cy="2116832"/>
          </a:xfrm>
        </p:spPr>
        <p:txBody>
          <a:bodyPr>
            <a:normAutofit fontScale="92500" lnSpcReduction="10000"/>
          </a:bodyPr>
          <a:lstStyle/>
          <a:p>
            <a:r>
              <a:rPr lang="hu-HU" sz="3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születésnapunkat a Kalamajka Együttessel és Fábián Évával (ének,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gardon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zenekar vezető);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†dr. Halmos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Bélával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(prímás, hegedű, ének);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†dr. Dövényi Péter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(kontrás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brácsa, doromb); dr.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Nagymarosy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Andrással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(bőgő, tambura, doromb, ének);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†Petrovics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Tamással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(cimbalom) ünnepeltük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59091"/>
            <a:ext cx="3467048" cy="2284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641" y="2505923"/>
            <a:ext cx="26797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76" y="4543455"/>
            <a:ext cx="2724150" cy="204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491" y="2142552"/>
            <a:ext cx="2778115" cy="2083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935" y="4653136"/>
            <a:ext cx="2577909" cy="1933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2768" y="4226138"/>
            <a:ext cx="3219563" cy="2414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3enekj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34400" y="61677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9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26591">
        <p:randomBar dir="vert"/>
      </p:transition>
    </mc:Choice>
    <mc:Fallback>
      <p:transition spd="slow" advClick="0" advTm="126591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  <p:extLst mod="1">
    <p:ext uri="{E180D4A7-C9FB-4DFB-919C-405C955672EB}">
      <p14:showEvtLst xmlns:p14="http://schemas.microsoft.com/office/powerpoint/2010/main">
        <p14:playEvt time="0" objId="5"/>
        <p14:stopEvt time="125424" objId="5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9586" y="548680"/>
            <a:ext cx="8318500" cy="634082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10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születésnapunkon 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kerékpároztunk a 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faluban délután, majd este…</a:t>
            </a:r>
            <a:endParaRPr lang="hu-HU" sz="2400" b="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409" y="1340768"/>
            <a:ext cx="3149048" cy="2235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1658" y="1643571"/>
            <a:ext cx="307234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03" y="1301934"/>
            <a:ext cx="3432345" cy="2645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90055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387029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06_j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44408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6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506">
        <p:randomBar dir="vert"/>
      </p:transition>
    </mc:Choice>
    <mc:Fallback>
      <p:transition spd="slow" advClick="0" advTm="25506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949078"/>
          </a:xfrm>
        </p:spPr>
        <p:txBody>
          <a:bodyPr>
            <a:normAutofit/>
          </a:bodyPr>
          <a:lstStyle/>
          <a:p>
            <a:pPr algn="ctr"/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a </a:t>
            </a:r>
            <a:r>
              <a:rPr lang="hu-HU" sz="2400" b="0" dirty="0" err="1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Folk-a-Móka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zenekar segítségével táncházzal 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ünnepeltünk  </a:t>
            </a:r>
            <a:b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Anka Péterrel 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(nagybőgő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 Hegedűs Gergellyel 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- Keller 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Dániellel 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(hegedű); </a:t>
            </a:r>
            <a:r>
              <a:rPr lang="hu-HU" sz="2400" b="0" dirty="0" err="1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Lédeczi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hu-HU" sz="2400" b="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Márkkal </a:t>
            </a:r>
            <a: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(brácsa)</a:t>
            </a:r>
            <a:br>
              <a:rPr lang="hu-HU" sz="2400" b="0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hu-HU" sz="2400" dirty="0">
              <a:latin typeface="Monotype Corsiva" panose="03010101010201010101" pitchFamily="66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636837"/>
            <a:ext cx="3589668" cy="26847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31" y="3977086"/>
            <a:ext cx="3687883" cy="2765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324454" cy="2494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994852"/>
            <a:ext cx="3810000" cy="276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452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9213">
        <p:randomBar dir="vert"/>
      </p:transition>
    </mc:Choice>
    <mc:Fallback>
      <p:transition spd="slow" advClick="0" advTm="89213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/>
          <a:p>
            <a:r>
              <a:rPr lang="hu-HU" sz="4000" dirty="0" smtClean="0">
                <a:latin typeface="Monotype Corsiva" panose="03010101010201010101" pitchFamily="66" charset="0"/>
              </a:rPr>
              <a:t>Köszönetnyilvánítás</a:t>
            </a:r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89389" y="1628800"/>
            <a:ext cx="6655655" cy="4525963"/>
          </a:xfrm>
        </p:spPr>
        <p:txBody>
          <a:bodyPr/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Köszönetet mondunk </a:t>
            </a:r>
            <a:r>
              <a:rPr lang="hu-H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Sponga</a:t>
            </a:r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Tamásnak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mert nélküle nem jött volna létre a honlapunk, </a:t>
            </a:r>
          </a:p>
          <a:p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 Mihálynak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hogy megörökíti és az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InfoTV-ben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leadja a fontosabb programjainkat, </a:t>
            </a:r>
          </a:p>
          <a:p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 Péternek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„FOLK-A-MÓKA” együttes vezetőjének, aki Hernádon, Örkényen és Táborfalván hegedűt, brácsát, nagybőgőt és éneket tanít, és mellesleg hernádi lakos, akitől megkaptuk az együttese zenéjét. 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Ezzel és a Kalamajka együttes zenéjével 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színesítjük a bemutatót.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29" y="143490"/>
            <a:ext cx="2557192" cy="209224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266" y="1781436"/>
            <a:ext cx="2459765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852" y="143490"/>
            <a:ext cx="2219739" cy="1664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02" y="5058662"/>
            <a:ext cx="26797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74" y="3140968"/>
            <a:ext cx="1637928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7618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611">
        <p:randomBar dir="vert"/>
      </p:transition>
    </mc:Choice>
    <mc:Fallback>
      <p:transition spd="slow" advClick="0" advTm="37611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2198" y="98072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hu-H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Köszönjük az elmúlt 15 évet!</a:t>
            </a:r>
            <a:br>
              <a:rPr lang="hu-H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hu-HU" sz="4000" dirty="0"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3609" y="975995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születésnapunkat ezzel a kis bemutatóval összegezzük, ünnepeljük. </a:t>
            </a:r>
          </a:p>
          <a:p>
            <a:pPr marL="0" indent="0" algn="just">
              <a:buNone/>
            </a:pPr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Egyúttal  köszönetet mondunk mindazoknak, akik az elmúlt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évben programjainkon részt vettek és munkánkhoz segítséget nyújtottak. </a:t>
            </a:r>
          </a:p>
          <a:p>
            <a:pPr marL="0" indent="0" algn="just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Kérjük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tartsanak velünk továbbra is !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698795"/>
            <a:ext cx="3242365" cy="31592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61" y="4437112"/>
            <a:ext cx="2586101" cy="211590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550" y="4279831"/>
            <a:ext cx="2584450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76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5119">
        <p:randomBar dir="vert"/>
      </p:transition>
    </mc:Choice>
    <mc:Fallback>
      <p:transition spd="slow" advClick="0" advTm="25119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4646674" cy="126876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Főbb támogatóink</a:t>
            </a:r>
            <a:endParaRPr lang="hu-H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62981"/>
            <a:ext cx="4860032" cy="5649981"/>
          </a:xfrm>
        </p:spPr>
        <p:txBody>
          <a:bodyPr>
            <a:normAutofit fontScale="85000" lnSpcReduction="20000"/>
          </a:bodyPr>
          <a:lstStyle/>
          <a:p>
            <a:pPr marL="285750" indent="-285750"/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Revák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József</a:t>
            </a:r>
          </a:p>
          <a:p>
            <a:pPr marL="285750" indent="-28575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Elvira – Áruda</a:t>
            </a:r>
          </a:p>
          <a:p>
            <a:pPr marL="285750" indent="-285750"/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Kaldenecker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Andrásné</a:t>
            </a:r>
          </a:p>
          <a:p>
            <a:pPr marL="285750" indent="-285750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Nagycsaládos Hernádi Egyesülete</a:t>
            </a:r>
          </a:p>
          <a:p>
            <a:pPr marL="0" indent="0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Örökség Kulturális és Hagyományőrző        	Egyesület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Csontos Mihály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Kutasi Sándor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Baranyi Sándor</a:t>
            </a:r>
          </a:p>
          <a:p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Volenszki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József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Szikszai István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Füzesi István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Králik István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Bányai Miklós</a:t>
            </a:r>
          </a:p>
          <a:p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Kaldenecker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Mihály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Ifj. Szórád Józsefné</a:t>
            </a:r>
          </a:p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Nagy család</a:t>
            </a:r>
          </a:p>
          <a:p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251520" y="6110216"/>
            <a:ext cx="8103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Egyesületünk nevében köszöni a figyelmet 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Nagy László Sándorné elnök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597641"/>
            <a:ext cx="3512575" cy="351257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4860032" y="548680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Hernád Nagyközség Önkormányzata,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Hernád-Pusztavacs </a:t>
            </a:r>
          </a:p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Általános Iskola </a:t>
            </a:r>
          </a:p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tanulók, pedagógusok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Pitypang Óvoda</a:t>
            </a:r>
          </a:p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óvónők, dadusok, ovisok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Nyugdíjas Egyesület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Művelődési Ház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Mezőszolg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Szluka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Étterem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Czeróczki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András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Al-Kat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Béres Ferencné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Zelovits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Attila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AEROKING Repülő EGYESÜLET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</p:txBody>
      </p:sp>
      <p:pic>
        <p:nvPicPr>
          <p:cNvPr id="12" name="Kalamajka együttes-Sok születésnapokat vígan megélhess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7058" y="600547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336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18125">
        <p:randomBar dir="vert"/>
      </p:transition>
    </mc:Choice>
    <mc:Fallback>
      <p:transition spd="slow" advClick="0" advTm="218125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44)">
                                      <p:cBhvr>
                                        <p:cTn id="6" dur="22013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5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  <p:bldP spid="6" grpId="0"/>
    </p:bldLst>
  </p:timing>
  <p:extLst mod="1">
    <p:ext uri="{E180D4A7-C9FB-4DFB-919C-405C955672EB}">
      <p14:showEvtLst xmlns:p14="http://schemas.microsoft.com/office/powerpoint/2010/main">
        <p14:playEvt time="0" objId="12"/>
        <p14:stopEvt time="218125" objId="1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.1|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4.3|4|4.5|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7|1.1|0.8|0.8|1|0.9|0.9|0.8|0.8"/>
</p:tagLst>
</file>

<file path=ppt/theme/theme1.xml><?xml version="1.0" encoding="utf-8"?>
<a:theme xmlns:a="http://schemas.openxmlformats.org/drawingml/2006/main" name="Zsúp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4855</TotalTime>
  <Words>888</Words>
  <Application>Microsoft Office PowerPoint</Application>
  <PresentationFormat>Diavetítés a képernyőre (4:3 oldalarány)</PresentationFormat>
  <Paragraphs>148</Paragraphs>
  <Slides>26</Slides>
  <Notes>4</Notes>
  <HiddenSlides>0</HiddenSlides>
  <MMClips>6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27" baseType="lpstr">
      <vt:lpstr>Zsúp</vt:lpstr>
      <vt:lpstr>PowerPoint bemutató</vt:lpstr>
      <vt:lpstr>1998. A kezdetek  kezdete</vt:lpstr>
      <vt:lpstr>  Ebből az időből nem sok képünk maradt, faültetésről,  parlagfű kaszálásról, amelyeket  Varga Lászlónak,  a 4Falu újság akkori főszerkesztőjének köszönhetünk.</vt:lpstr>
      <vt:lpstr>PowerPoint bemutató</vt:lpstr>
      <vt:lpstr>PowerPoint bemutató</vt:lpstr>
      <vt:lpstr>Programjaink röviden</vt:lpstr>
      <vt:lpstr>További Programok</vt:lpstr>
      <vt:lpstr> Új időszámítás, új programok.  Évről évre bővülnek, változnak. </vt:lpstr>
      <vt:lpstr>PowerPoint bemutató</vt:lpstr>
      <vt:lpstr>PowerPoint bemutató</vt:lpstr>
      <vt:lpstr>Óvoda utcába fasort ültettünk 2004-ben. A gyerekeknek akadályversenyt rendeztünk, paprikás krumpli ebéddel.</vt:lpstr>
      <vt:lpstr>Veszélyes hulladékot vettünk át, parlagfüvet szedtünk, pályázatoknak köszönhetően már nem régi kaszával szabadultunk meg a parlagfűtől, hanem motoros fűkaszával és kistraktorral. A Föld napján nemcsak szemetet szedtünk, hanem a Búcsú térre, közelebb a fákhoz vizet is vezettettünk.</vt:lpstr>
      <vt:lpstr>Kezdtük gyűjteni a PET palackot. Tujákat ültettünk az iskolaudvar kerítése mellé, gyűjtöttük a parlagfüvet, kint voltunk a gyermeknapon, falunapon. </vt:lpstr>
      <vt:lpstr>Madarak és Fák Napján vagy a Föld Napján mindig megleptük a Nyugdíjasok Napközi Otthonában lévőket. Az óvodások műsorral, virágültetéssel, mi udvartakarítással kedveskedtünk nekik.</vt:lpstr>
      <vt:lpstr>PowerPoint bemutató</vt:lpstr>
      <vt:lpstr>Első  rajzpályázat óvodásoknak a Művelődési Házban</vt:lpstr>
      <vt:lpstr>Parlagfüvet szedtünk, majd a legtöbbet gyűjtőt megjutalmaztuk</vt:lpstr>
      <vt:lpstr>Pályázat iskolásoknak, falunap, gyermeknap</vt:lpstr>
      <vt:lpstr>Gyermeknap, </vt:lpstr>
      <vt:lpstr>2009-től ismét új időszámítás kezdődött, mert elkészült a honlapunk. www.faluszepito.hu</vt:lpstr>
      <vt:lpstr> Születésnapok:</vt:lpstr>
      <vt:lpstr>10. születésnapunkon kerékpároztunk a faluban délután, majd este…</vt:lpstr>
      <vt:lpstr>a Folk-a-Móka zenekar segítségével táncházzal ünnepeltünk   Anka Péterrel (nagybőgő) Hegedűs Gergellyel - Keller Dániellel (hegedű); Lédeczi Márkkal (brácsa) </vt:lpstr>
      <vt:lpstr>Köszönetnyilvánítás:</vt:lpstr>
      <vt:lpstr>Köszönjük az elmúlt 15 évet! </vt:lpstr>
      <vt:lpstr>Főbb támogatóink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Hernádi Környezetvédő és Faluszépítő Egyesület</dc:title>
  <dc:creator>Kati</dc:creator>
  <cp:lastModifiedBy>Kati</cp:lastModifiedBy>
  <cp:revision>367</cp:revision>
  <dcterms:created xsi:type="dcterms:W3CDTF">2015-11-17T18:21:43Z</dcterms:created>
  <dcterms:modified xsi:type="dcterms:W3CDTF">2016-01-19T19:28:13Z</dcterms:modified>
</cp:coreProperties>
</file>